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8"/>
  </p:notes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70557" autoAdjust="0"/>
  </p:normalViewPr>
  <p:slideViewPr>
    <p:cSldViewPr snapToGrid="0">
      <p:cViewPr varScale="1">
        <p:scale>
          <a:sx n="48" d="100"/>
          <a:sy n="48" d="100"/>
        </p:scale>
        <p:origin x="6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22F37-49A5-45E6-8ADC-062CF86E45DD}" type="datetimeFigureOut">
              <a:rPr lang="en-US" smtClean="0"/>
              <a:t>4/29/2013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653A4-9963-4740-8643-C1196A16B5D1}" type="slidenum">
              <a:rPr lang="en-US" smtClean="0"/>
              <a:t>‹#›</a:t>
            </a:fld>
            <a:endParaRPr lang="en-US"/>
          </a:p>
        </p:txBody>
      </p:sp>
    </p:spTree>
    <p:extLst>
      <p:ext uri="{BB962C8B-B14F-4D97-AF65-F5344CB8AC3E}">
        <p14:creationId xmlns:p14="http://schemas.microsoft.com/office/powerpoint/2010/main" val="287564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the board and show how this can be done</a:t>
            </a:r>
            <a:r>
              <a:rPr lang="en-US" baseline="0" dirty="0" smtClean="0"/>
              <a:t> practically with people’s names, then show why K5 doesn’t work.  (because we are trying to find the minimum size needed to </a:t>
            </a:r>
            <a:r>
              <a:rPr lang="en-US" baseline="0" dirty="0" err="1" smtClean="0"/>
              <a:t>foRCE</a:t>
            </a:r>
            <a:r>
              <a:rPr lang="en-US" baseline="0" dirty="0" smtClean="0"/>
              <a:t> this pattern to occur.)</a:t>
            </a:r>
            <a:endParaRPr lang="en-US" dirty="0"/>
          </a:p>
        </p:txBody>
      </p:sp>
      <p:sp>
        <p:nvSpPr>
          <p:cNvPr id="4" name="Slide Number Placeholder 3"/>
          <p:cNvSpPr>
            <a:spLocks noGrp="1"/>
          </p:cNvSpPr>
          <p:nvPr>
            <p:ph type="sldNum" sz="quarter" idx="10"/>
          </p:nvPr>
        </p:nvSpPr>
        <p:spPr/>
        <p:txBody>
          <a:bodyPr/>
          <a:lstStyle/>
          <a:p>
            <a:fld id="{7F7653A4-9963-4740-8643-C1196A16B5D1}" type="slidenum">
              <a:rPr lang="en-US" smtClean="0"/>
              <a:t>3</a:t>
            </a:fld>
            <a:endParaRPr lang="en-US"/>
          </a:p>
        </p:txBody>
      </p:sp>
    </p:spTree>
    <p:extLst>
      <p:ext uri="{BB962C8B-B14F-4D97-AF65-F5344CB8AC3E}">
        <p14:creationId xmlns:p14="http://schemas.microsoft.com/office/powerpoint/2010/main" val="54676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right hand side is family rightmost is dad’s</a:t>
            </a:r>
            <a:r>
              <a:rPr lang="en-US" baseline="0" dirty="0" smtClean="0"/>
              <a:t> side next to that is mom’s side</a:t>
            </a:r>
          </a:p>
          <a:p>
            <a:r>
              <a:rPr lang="en-US" dirty="0" smtClean="0"/>
              <a:t>Outliers on the bottom are friends I made online, left hand side</a:t>
            </a:r>
            <a:r>
              <a:rPr lang="en-US" baseline="0" dirty="0" smtClean="0"/>
              <a:t> is </a:t>
            </a:r>
            <a:r>
              <a:rPr lang="en-US" baseline="0" dirty="0" err="1" smtClean="0"/>
              <a:t>dama</a:t>
            </a:r>
            <a:r>
              <a:rPr lang="en-US" baseline="0" dirty="0" smtClean="0"/>
              <a:t> and our other friends and her mom, middle is elementary and high school peeps </a:t>
            </a:r>
            <a:r>
              <a:rPr lang="en-US" baseline="0" dirty="0" err="1" smtClean="0"/>
              <a:t>etc</a:t>
            </a:r>
            <a:r>
              <a:rPr lang="en-US" baseline="0" dirty="0" smtClean="0"/>
              <a:t> </a:t>
            </a:r>
            <a:r>
              <a:rPr lang="en-US" baseline="0" dirty="0" err="1" smtClean="0"/>
              <a:t>etc</a:t>
            </a:r>
            <a:r>
              <a:rPr lang="en-US" baseline="0" dirty="0" smtClean="0"/>
              <a:t> </a:t>
            </a:r>
            <a:r>
              <a:rPr lang="en-US" baseline="0" dirty="0" err="1" smtClean="0"/>
              <a:t>etc</a:t>
            </a:r>
            <a:endParaRPr lang="en-US" baseline="0" dirty="0" smtClean="0"/>
          </a:p>
          <a:p>
            <a:endParaRPr lang="en-US" baseline="0" dirty="0" smtClean="0"/>
          </a:p>
          <a:p>
            <a:endParaRPr lang="en-US" baseline="0" dirty="0" smtClean="0"/>
          </a:p>
          <a:p>
            <a:r>
              <a:rPr lang="en-US" baseline="0" dirty="0" smtClean="0"/>
              <a:t>Talk about applications (family tree, friend networks, networking, most importantly criminal studies)</a:t>
            </a:r>
            <a:endParaRPr lang="en-US" dirty="0"/>
          </a:p>
        </p:txBody>
      </p:sp>
      <p:sp>
        <p:nvSpPr>
          <p:cNvPr id="4" name="Slide Number Placeholder 3"/>
          <p:cNvSpPr>
            <a:spLocks noGrp="1"/>
          </p:cNvSpPr>
          <p:nvPr>
            <p:ph type="sldNum" sz="quarter" idx="10"/>
          </p:nvPr>
        </p:nvSpPr>
        <p:spPr/>
        <p:txBody>
          <a:bodyPr/>
          <a:lstStyle/>
          <a:p>
            <a:fld id="{7F7653A4-9963-4740-8643-C1196A16B5D1}" type="slidenum">
              <a:rPr lang="en-US" smtClean="0"/>
              <a:t>5</a:t>
            </a:fld>
            <a:endParaRPr lang="en-US"/>
          </a:p>
        </p:txBody>
      </p:sp>
    </p:spTree>
    <p:extLst>
      <p:ext uri="{BB962C8B-B14F-4D97-AF65-F5344CB8AC3E}">
        <p14:creationId xmlns:p14="http://schemas.microsoft.com/office/powerpoint/2010/main" val="2510128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 things like this</a:t>
            </a:r>
            <a:r>
              <a:rPr lang="en-US" baseline="0" dirty="0" smtClean="0"/>
              <a:t> even today in popular culture, as seen here in heroes and it’s always sunny in Philadelphia</a:t>
            </a:r>
          </a:p>
          <a:p>
            <a:endParaRPr lang="en-US" baseline="0" dirty="0" smtClean="0"/>
          </a:p>
        </p:txBody>
      </p:sp>
      <p:sp>
        <p:nvSpPr>
          <p:cNvPr id="4" name="Slide Number Placeholder 3"/>
          <p:cNvSpPr>
            <a:spLocks noGrp="1"/>
          </p:cNvSpPr>
          <p:nvPr>
            <p:ph type="sldNum" sz="quarter" idx="10"/>
          </p:nvPr>
        </p:nvSpPr>
        <p:spPr/>
        <p:txBody>
          <a:bodyPr/>
          <a:lstStyle/>
          <a:p>
            <a:fld id="{7F7653A4-9963-4740-8643-C1196A16B5D1}" type="slidenum">
              <a:rPr lang="en-US" smtClean="0"/>
              <a:t>6</a:t>
            </a:fld>
            <a:endParaRPr lang="en-US"/>
          </a:p>
        </p:txBody>
      </p:sp>
    </p:spTree>
    <p:extLst>
      <p:ext uri="{BB962C8B-B14F-4D97-AF65-F5344CB8AC3E}">
        <p14:creationId xmlns:p14="http://schemas.microsoft.com/office/powerpoint/2010/main" val="4204844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89FCB13-86AA-451B-90D5-591C0D86E7B9}"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094B-8900-4CAF-9825-9C26E5965348}"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5424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FCB13-86AA-451B-90D5-591C0D86E7B9}"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417210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FCB13-86AA-451B-90D5-591C0D86E7B9}"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094B-8900-4CAF-9825-9C26E596534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13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FCB13-86AA-451B-90D5-591C0D86E7B9}"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206706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9FCB13-86AA-451B-90D5-591C0D86E7B9}"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B094B-8900-4CAF-9825-9C26E5965348}"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747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9FCB13-86AA-451B-90D5-591C0D86E7B9}"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395582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9FCB13-86AA-451B-90D5-591C0D86E7B9}" type="datetimeFigureOut">
              <a:rPr lang="en-US" smtClean="0"/>
              <a:t>4/29/2013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117324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9FCB13-86AA-451B-90D5-591C0D86E7B9}" type="datetimeFigureOut">
              <a:rPr lang="en-US" smtClean="0"/>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185109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FCB13-86AA-451B-90D5-591C0D86E7B9}" type="datetimeFigureOut">
              <a:rPr lang="en-US" smtClean="0"/>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70637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FCB13-86AA-451B-90D5-591C0D86E7B9}"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B094B-8900-4CAF-9825-9C26E5965348}" type="slidenum">
              <a:rPr lang="en-US" smtClean="0"/>
              <a:t>‹#›</a:t>
            </a:fld>
            <a:endParaRPr lang="en-US"/>
          </a:p>
        </p:txBody>
      </p:sp>
    </p:spTree>
    <p:extLst>
      <p:ext uri="{BB962C8B-B14F-4D97-AF65-F5344CB8AC3E}">
        <p14:creationId xmlns:p14="http://schemas.microsoft.com/office/powerpoint/2010/main" val="326222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FCB13-86AA-451B-90D5-591C0D86E7B9}"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B094B-8900-4CAF-9825-9C26E596534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79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89FCB13-86AA-451B-90D5-591C0D86E7B9}" type="datetimeFigureOut">
              <a:rPr lang="en-US" smtClean="0"/>
              <a:t>4/29/2013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9BB094B-8900-4CAF-9825-9C26E5965348}"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354756"/>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92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Ramsey Theory</a:t>
            </a:r>
            <a:endParaRPr lang="en-US" dirty="0"/>
          </a:p>
        </p:txBody>
      </p:sp>
      <p:sp>
        <p:nvSpPr>
          <p:cNvPr id="3" name="Subtitle 2"/>
          <p:cNvSpPr>
            <a:spLocks noGrp="1"/>
          </p:cNvSpPr>
          <p:nvPr>
            <p:ph type="subTitle" idx="1"/>
          </p:nvPr>
        </p:nvSpPr>
        <p:spPr/>
        <p:txBody>
          <a:bodyPr/>
          <a:lstStyle/>
          <a:p>
            <a:r>
              <a:rPr lang="en-US" dirty="0" smtClean="0"/>
              <a:t>Michael Amanti</a:t>
            </a:r>
            <a:endParaRPr lang="en-US" dirty="0"/>
          </a:p>
        </p:txBody>
      </p:sp>
    </p:spTree>
    <p:extLst>
      <p:ext uri="{BB962C8B-B14F-4D97-AF65-F5344CB8AC3E}">
        <p14:creationId xmlns:p14="http://schemas.microsoft.com/office/powerpoint/2010/main" val="1000462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8000">
              <a:schemeClr val="accent1">
                <a:lumMod val="45000"/>
                <a:lumOff val="55000"/>
              </a:schemeClr>
            </a:gs>
            <a:gs pos="16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38465" y="842211"/>
            <a:ext cx="5654841" cy="5731844"/>
          </a:xfrm>
        </p:spPr>
        <p:txBody>
          <a:bodyPr>
            <a:normAutofit/>
          </a:bodyPr>
          <a:lstStyle/>
          <a:p>
            <a:pPr>
              <a:buFont typeface="Arial" panose="020B0604020202020204" pitchFamily="34" charset="0"/>
              <a:buChar char="•"/>
            </a:pPr>
            <a:r>
              <a:rPr lang="en-US" dirty="0"/>
              <a:t>Ramsey Theory was developed by British mathematician, Frank </a:t>
            </a:r>
            <a:r>
              <a:rPr lang="en-US" dirty="0" err="1"/>
              <a:t>Plumpton</a:t>
            </a:r>
            <a:r>
              <a:rPr lang="en-US" dirty="0"/>
              <a:t> Ramsey</a:t>
            </a:r>
            <a:r>
              <a:rPr lang="en-US" dirty="0" smtClean="0"/>
              <a:t>.</a:t>
            </a:r>
          </a:p>
          <a:p>
            <a:pPr>
              <a:buFont typeface="Arial" panose="020B0604020202020204" pitchFamily="34" charset="0"/>
              <a:buChar char="•"/>
            </a:pPr>
            <a:endParaRPr lang="en-US" dirty="0"/>
          </a:p>
          <a:p>
            <a:pPr>
              <a:buFont typeface="Arial" panose="020B0604020202020204" pitchFamily="34" charset="0"/>
              <a:buChar char="•"/>
            </a:pPr>
            <a:r>
              <a:rPr lang="en-US" dirty="0"/>
              <a:t>Ramsey was born in 1903 to Stanley Ramsey and Mary </a:t>
            </a:r>
            <a:r>
              <a:rPr lang="en-US" dirty="0" err="1"/>
              <a:t>Agnres</a:t>
            </a:r>
            <a:r>
              <a:rPr lang="en-US" dirty="0"/>
              <a:t> Stanley, his father also was a mathematician.</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He </a:t>
            </a:r>
            <a:r>
              <a:rPr lang="en-US" dirty="0"/>
              <a:t>suffered from a mild depression most of his live and as a result was very interested in psychoanalysis even travelling to Vienna in order to be analyzed by the famous Theodor </a:t>
            </a:r>
            <a:r>
              <a:rPr lang="en-US" dirty="0" err="1"/>
              <a:t>Reik</a:t>
            </a:r>
            <a:r>
              <a:rPr lang="en-US" dirty="0"/>
              <a: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Ramsey </a:t>
            </a:r>
            <a:r>
              <a:rPr lang="en-US" dirty="0"/>
              <a:t>would die in the year 1930 having only lived twenty six years on this Earth.</a:t>
            </a:r>
          </a:p>
          <a:p>
            <a:pPr>
              <a:buFont typeface="Arial" panose="020B0604020202020204" pitchFamily="34" charset="0"/>
              <a:buChar char="•"/>
            </a:pPr>
            <a:endParaRPr lang="en-US" dirty="0"/>
          </a:p>
          <a:p>
            <a:endParaRPr lang="en-US" dirty="0"/>
          </a:p>
        </p:txBody>
      </p:sp>
      <p:pic>
        <p:nvPicPr>
          <p:cNvPr id="1026" name="Picture 2" descr="Frank Plumpton Ramsey.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820526" y="842211"/>
            <a:ext cx="3255503" cy="3760106"/>
          </a:xfrm>
          <a:prstGeom prst="ellipse">
            <a:avLst/>
          </a:prstGeom>
          <a:ln w="190500" cap="rnd">
            <a:solidFill>
              <a:schemeClr val="accent2">
                <a:lumMod val="75000"/>
              </a:schemeClr>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109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8000">
              <a:schemeClr val="accent1">
                <a:lumMod val="45000"/>
                <a:lumOff val="55000"/>
              </a:schemeClr>
            </a:gs>
            <a:gs pos="16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253" y="0"/>
            <a:ext cx="9720073" cy="3673643"/>
          </a:xfrm>
        </p:spPr>
        <p:txBody>
          <a:bodyPr>
            <a:normAutofit/>
          </a:bodyPr>
          <a:lstStyle/>
          <a:p>
            <a:pPr>
              <a:buFont typeface="Wingdings" panose="05000000000000000000" pitchFamily="2" charset="2"/>
              <a:buChar char="Ø"/>
            </a:pPr>
            <a:r>
              <a:rPr lang="en-US" dirty="0" smtClean="0"/>
              <a:t>Ramsey Theory in essence states that in any coloring of the edges of a complete graph one can find monochromatic </a:t>
            </a:r>
            <a:r>
              <a:rPr lang="en-US" dirty="0" err="1" smtClean="0"/>
              <a:t>subgraphs</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The most famous example of Ramsey’s Theory is the two coloring example of K6</a:t>
            </a:r>
            <a:r>
              <a:rPr lang="en-US" dirty="0"/>
              <a:t> </a:t>
            </a:r>
            <a:r>
              <a:rPr lang="en-US" dirty="0" smtClean="0"/>
              <a:t>which is the complete graph of six vertices.</a:t>
            </a:r>
          </a:p>
          <a:p>
            <a:pPr marL="0" indent="0">
              <a:buNone/>
            </a:pPr>
            <a:endParaRPr lang="en-US" dirty="0"/>
          </a:p>
          <a:p>
            <a:pPr>
              <a:buFont typeface="Wingdings" panose="05000000000000000000" pitchFamily="2" charset="2"/>
              <a:buChar char="Ø"/>
            </a:pPr>
            <a:r>
              <a:rPr lang="en-US" dirty="0" smtClean="0"/>
              <a:t>This says that when you have the complete graph of six vertices, no matter what coloring of the edges you choose you will always have either a complete graph of three vertices in color one or color two.</a:t>
            </a:r>
            <a:endParaRPr lang="en-US" dirty="0"/>
          </a:p>
        </p:txBody>
      </p:sp>
      <p:pic>
        <p:nvPicPr>
          <p:cNvPr id="3074" name="Picture 2" descr="http://upload.wikimedia.org/wikipedia/commons/e/ef/Friends_strangers_graph.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678" y="3512484"/>
            <a:ext cx="7109221" cy="3345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339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8000">
              <a:schemeClr val="accent1">
                <a:lumMod val="45000"/>
                <a:lumOff val="55000"/>
              </a:schemeClr>
            </a:gs>
            <a:gs pos="16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Theory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Network Theory is a section of </a:t>
            </a:r>
            <a:r>
              <a:rPr lang="en-US" dirty="0" err="1" smtClean="0"/>
              <a:t>combinatorics</a:t>
            </a:r>
            <a:r>
              <a:rPr lang="en-US" dirty="0" smtClean="0"/>
              <a:t>, that focuses on the analysis of graphs.</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In Network Theory the graphs studied and analyzed are graphs that show the relationships of people, be they friendships, kinships, coworkers, etc.</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Network Theory is relied upon heavily by Ramsey Theory, as at their core both show that in terms of graphs there is very little chaos occurring. The larger your set becomes the more order you </a:t>
            </a:r>
            <a:r>
              <a:rPr lang="en-US" smtClean="0"/>
              <a:t>are able to find.</a:t>
            </a:r>
            <a:endParaRPr lang="en-US" dirty="0"/>
          </a:p>
        </p:txBody>
      </p:sp>
    </p:spTree>
    <p:extLst>
      <p:ext uri="{BB962C8B-B14F-4D97-AF65-F5344CB8AC3E}">
        <p14:creationId xmlns:p14="http://schemas.microsoft.com/office/powerpoint/2010/main" val="130569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8000">
              <a:schemeClr val="accent1">
                <a:lumMod val="45000"/>
                <a:lumOff val="55000"/>
              </a:schemeClr>
            </a:gs>
            <a:gs pos="16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15451" y="-3394"/>
            <a:ext cx="7206845" cy="6861394"/>
          </a:xfrm>
        </p:spPr>
      </p:pic>
    </p:spTree>
    <p:extLst>
      <p:ext uri="{BB962C8B-B14F-4D97-AF65-F5344CB8AC3E}">
        <p14:creationId xmlns:p14="http://schemas.microsoft.com/office/powerpoint/2010/main" val="4003849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8000">
              <a:schemeClr val="accent1">
                <a:lumMod val="45000"/>
                <a:lumOff val="55000"/>
              </a:schemeClr>
            </a:gs>
            <a:gs pos="16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1026" name="Picture 2" descr="http://www.julienslive.com/images/lot/40368/0/lot40368.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7942" y="1798195"/>
            <a:ext cx="4814273" cy="3594898"/>
          </a:xfrm>
          <a:prstGeom prst="snip2DiagRect">
            <a:avLst/>
          </a:prstGeom>
          <a:solidFill>
            <a:srgbClr val="FFFFFF">
              <a:shade val="85000"/>
            </a:srgbClr>
          </a:solidFill>
          <a:ln w="88900" cap="sq">
            <a:solidFill>
              <a:schemeClr val="accent1">
                <a:lumMod val="75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1028" name="Picture 4" descr="ever-forward:&#10;&#10;Take a look at this. That right there is the mail. Now, let’s talk about the mail. Can we talk about the mail, please, Mac? I’ve been dying to talk about the mail with you all day, okay. Pepe Silvia- this name keeps coming up over and over again. Everyday, Pepe’s mail keeps getting sent back to me. Pepe Silvia- Pepe Silvia. I look in the mail, this whole box is PEPE SILVIA! So I say to my…self, I’ve gotta find this guy. I’ve gotta go up to his office. I’ve gotta put the mail in his goddamn hands otherwise he’s never gonna get it. It’s gonna keep coming back down here. So, I go up to Pepe’s office and what do I find out Mac? What do I find out? There is no Pepe Silvia! The man does not exist, okay. So, I decide, ohh shit buddy, I’ve got to dig a little deeper. There’s no PEPE SILVIA! You’ve got to be kidding me, I’ve got boxes full of Pepe! Alright, so I start marching my way down to Carol in H.R. and I knock on her door and I say “CAROLL CARRROLLLLLL! I’ve gotta talk to you about Pepe!” And when I open the door, what do I find? There’s not a single goddamn desk in that office. There is no Carol in H.R. Mac, half the employees in this building have been made up. This office is a goddamn ghost tow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0482" y="1849793"/>
            <a:ext cx="4762500" cy="3543300"/>
          </a:xfrm>
          <a:prstGeom prst="snip2DiagRect">
            <a:avLst>
              <a:gd name="adj1" fmla="val 16327"/>
              <a:gd name="adj2" fmla="val 0"/>
            </a:avLst>
          </a:prstGeom>
          <a:solidFill>
            <a:srgbClr val="FFFFFF">
              <a:shade val="85000"/>
            </a:srgbClr>
          </a:solidFill>
          <a:ln w="88900" cap="sq">
            <a:solidFill>
              <a:schemeClr val="accent1">
                <a:lumMod val="75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62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1289</TotalTime>
  <Words>391</Words>
  <Application>Microsoft Office PowerPoint</Application>
  <PresentationFormat>Widescreen</PresentationFormat>
  <Paragraphs>30</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Tw Cen MT</vt:lpstr>
      <vt:lpstr>Tw Cen MT Condensed</vt:lpstr>
      <vt:lpstr>Wingdings</vt:lpstr>
      <vt:lpstr>Wingdings 3</vt:lpstr>
      <vt:lpstr>Integral</vt:lpstr>
      <vt:lpstr>Ramsey Theory</vt:lpstr>
      <vt:lpstr>PowerPoint Presentation</vt:lpstr>
      <vt:lpstr>PowerPoint Presentation</vt:lpstr>
      <vt:lpstr>Network Theory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Ramsey Theory</dc:title>
  <dc:creator>Michael Amanti</dc:creator>
  <cp:lastModifiedBy>Michael Amanti</cp:lastModifiedBy>
  <cp:revision>21</cp:revision>
  <dcterms:created xsi:type="dcterms:W3CDTF">2013-04-28T20:12:22Z</dcterms:created>
  <dcterms:modified xsi:type="dcterms:W3CDTF">2013-04-29T23:20:17Z</dcterms:modified>
</cp:coreProperties>
</file>